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CA8-0F21-4394-8E1E-CBD20CC75E20}" type="datetimeFigureOut">
              <a:rPr lang="es-ES" smtClean="0"/>
              <a:pPr/>
              <a:t>22/04/2013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4DAC-7F4A-4436-9625-98BFA182DA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CA8-0F21-4394-8E1E-CBD20CC75E20}" type="datetimeFigureOut">
              <a:rPr lang="es-ES" smtClean="0"/>
              <a:pPr/>
              <a:t>22/04/2013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4DAC-7F4A-4436-9625-98BFA182DA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CA8-0F21-4394-8E1E-CBD20CC75E20}" type="datetimeFigureOut">
              <a:rPr lang="es-ES" smtClean="0"/>
              <a:pPr/>
              <a:t>22/04/2013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4DAC-7F4A-4436-9625-98BFA182DA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CA8-0F21-4394-8E1E-CBD20CC75E20}" type="datetimeFigureOut">
              <a:rPr lang="es-ES" smtClean="0"/>
              <a:pPr/>
              <a:t>22/04/2013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4DAC-7F4A-4436-9625-98BFA182DA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CA8-0F21-4394-8E1E-CBD20CC75E20}" type="datetimeFigureOut">
              <a:rPr lang="es-ES" smtClean="0"/>
              <a:pPr/>
              <a:t>22/04/2013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4DAC-7F4A-4436-9625-98BFA182DA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CA8-0F21-4394-8E1E-CBD20CC75E20}" type="datetimeFigureOut">
              <a:rPr lang="es-ES" smtClean="0"/>
              <a:pPr/>
              <a:t>22/04/2013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4DAC-7F4A-4436-9625-98BFA182DA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CA8-0F21-4394-8E1E-CBD20CC75E20}" type="datetimeFigureOut">
              <a:rPr lang="es-ES" smtClean="0"/>
              <a:pPr/>
              <a:t>22/04/2013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4DAC-7F4A-4436-9625-98BFA182DA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CA8-0F21-4394-8E1E-CBD20CC75E20}" type="datetimeFigureOut">
              <a:rPr lang="es-ES" smtClean="0"/>
              <a:pPr/>
              <a:t>22/04/2013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4DAC-7F4A-4436-9625-98BFA182DA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CA8-0F21-4394-8E1E-CBD20CC75E20}" type="datetimeFigureOut">
              <a:rPr lang="es-ES" smtClean="0"/>
              <a:pPr/>
              <a:t>22/04/2013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4DAC-7F4A-4436-9625-98BFA182DA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CA8-0F21-4394-8E1E-CBD20CC75E20}" type="datetimeFigureOut">
              <a:rPr lang="es-ES" smtClean="0"/>
              <a:pPr/>
              <a:t>22/04/2013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4DAC-7F4A-4436-9625-98BFA182DA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CA8-0F21-4394-8E1E-CBD20CC75E20}" type="datetimeFigureOut">
              <a:rPr lang="es-ES" smtClean="0"/>
              <a:pPr/>
              <a:t>22/04/2013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4DAC-7F4A-4436-9625-98BFA182DA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F0CA8-0F21-4394-8E1E-CBD20CC75E20}" type="datetimeFigureOut">
              <a:rPr lang="es-ES" smtClean="0"/>
              <a:pPr/>
              <a:t>22/04/2013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24DAC-7F4A-4436-9625-98BFA182DA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95250" cmpd="dbl">
            <a:solidFill>
              <a:schemeClr val="tx1"/>
            </a:solidFill>
            <a:beve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s-ES" sz="3600" cap="small" dirty="0" smtClean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  <a:p>
            <a:pPr algn="ctr"/>
            <a:endParaRPr lang="es-ES" sz="3600" cap="small" dirty="0" smtClean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  <a:p>
            <a:pPr algn="ctr"/>
            <a:endParaRPr lang="es-ES" sz="3600" cap="small" dirty="0" smtClean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  <a:p>
            <a:pPr algn="ctr"/>
            <a:endParaRPr lang="es-ES" sz="3600" cap="small" dirty="0" smtClean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  <a:p>
            <a:pPr algn="ctr"/>
            <a:r>
              <a:rPr lang="es-ES" sz="3600" cap="small" dirty="0" err="1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Fotocatalizadores</a:t>
            </a:r>
            <a:r>
              <a:rPr lang="es-ES" sz="3600" cap="small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 De TiO</a:t>
            </a:r>
            <a:r>
              <a:rPr lang="es-ES" sz="3600" cap="small" baseline="-250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2</a:t>
            </a:r>
            <a:r>
              <a:rPr lang="es-ES" sz="3600" cap="small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 Para La Eliminación De Contaminantes Orgánicos (Naranja De Metilo) Y/O Metálicos (As) En Efluentes </a:t>
            </a:r>
            <a:r>
              <a:rPr lang="es-ES" sz="3600" cap="small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Acuosos</a:t>
            </a:r>
            <a:endParaRPr lang="es-ES" sz="3600" cap="small" spc="0" dirty="0" smtClean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  <a:p>
            <a:pPr algn="ctr"/>
            <a:endParaRPr lang="es-ES" sz="3600" cap="small" dirty="0" smtClean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  <a:p>
            <a:pPr algn="ctr"/>
            <a:endParaRPr lang="es-ES" sz="3600" cap="small" spc="0" dirty="0" smtClean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  <a:p>
            <a:pPr algn="ctr"/>
            <a:endParaRPr lang="es-ES" sz="3600" cap="small" dirty="0" smtClean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  <a:p>
            <a:pPr algn="ctr"/>
            <a:endParaRPr lang="es-ES" sz="3600" cap="small" spc="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8"/>
          </a:xfrm>
        </p:spPr>
        <p:txBody>
          <a:bodyPr>
            <a:normAutofit/>
          </a:bodyPr>
          <a:lstStyle/>
          <a:p>
            <a:r>
              <a:rPr lang="es-ES" sz="4000" b="1" dirty="0" smtClean="0"/>
              <a:t>REACCIONES QUÍMICAS As y MO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971600" y="980728"/>
            <a:ext cx="734481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Resumen de ambas reacciones:</a:t>
            </a:r>
          </a:p>
          <a:p>
            <a:pPr algn="just"/>
            <a:endParaRPr lang="es-ES" dirty="0"/>
          </a:p>
          <a:p>
            <a:pPr algn="just">
              <a:buFontTx/>
              <a:buChar char="-"/>
            </a:pPr>
            <a:r>
              <a:rPr lang="es-ES" dirty="0" smtClean="0"/>
              <a:t>Superar el Band-gap en la molécula de TiO</a:t>
            </a:r>
            <a:r>
              <a:rPr lang="es-ES" sz="1000" dirty="0" smtClean="0"/>
              <a:t>2</a:t>
            </a:r>
            <a:r>
              <a:rPr lang="es-ES" dirty="0" smtClean="0"/>
              <a:t> mediante radiación UV</a:t>
            </a:r>
          </a:p>
          <a:p>
            <a:pPr algn="just">
              <a:buFontTx/>
              <a:buChar char="-"/>
            </a:pPr>
            <a:endParaRPr lang="es-ES" sz="1000" dirty="0" smtClean="0"/>
          </a:p>
          <a:p>
            <a:pPr algn="just">
              <a:buFontTx/>
              <a:buChar char="-"/>
            </a:pPr>
            <a:r>
              <a:rPr lang="es-ES" dirty="0"/>
              <a:t> </a:t>
            </a:r>
            <a:r>
              <a:rPr lang="es-ES" dirty="0" smtClean="0"/>
              <a:t>Una vez los electrones están en la banda de conducción, se produce la reducción del arsénico y la mineralización del naranja de metilo. En estos estados pueden ser eliminados fácilmente.</a:t>
            </a:r>
            <a:endParaRPr lang="es-ES" dirty="0"/>
          </a:p>
        </p:txBody>
      </p:sp>
      <p:pic>
        <p:nvPicPr>
          <p:cNvPr id="5" name="4 Imagen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212976"/>
            <a:ext cx="3600400" cy="2886334"/>
          </a:xfrm>
          <a:prstGeom prst="rect">
            <a:avLst/>
          </a:prstGeom>
        </p:spPr>
      </p:pic>
      <p:pic>
        <p:nvPicPr>
          <p:cNvPr id="6" name="5 Imagen" descr="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212976"/>
            <a:ext cx="3744416" cy="2797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8"/>
          </a:xfrm>
        </p:spPr>
        <p:txBody>
          <a:bodyPr>
            <a:normAutofit/>
          </a:bodyPr>
          <a:lstStyle/>
          <a:p>
            <a:r>
              <a:rPr lang="es-ES" sz="4000" b="1" dirty="0" smtClean="0"/>
              <a:t>ENSAYO CATALÍTICO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4365104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El </a:t>
            </a:r>
            <a:r>
              <a:rPr lang="es-ES" dirty="0" smtClean="0"/>
              <a:t>ensayo </a:t>
            </a:r>
            <a:r>
              <a:rPr lang="es-ES" dirty="0"/>
              <a:t>catalítico para la eliminación </a:t>
            </a:r>
            <a:r>
              <a:rPr lang="es-ES" dirty="0" smtClean="0"/>
              <a:t>de compuestos orgánicos e inorgánicos </a:t>
            </a:r>
            <a:r>
              <a:rPr lang="es-ES" dirty="0"/>
              <a:t>se lleva a cabo en un reactor cilíndrico tipo </a:t>
            </a:r>
            <a:r>
              <a:rPr lang="es-ES" dirty="0" err="1"/>
              <a:t>semi-batch</a:t>
            </a:r>
            <a:r>
              <a:rPr lang="es-ES" dirty="0"/>
              <a:t> con recirculación, donde en el centro del mismo se </a:t>
            </a:r>
            <a:r>
              <a:rPr lang="es-ES" dirty="0" smtClean="0"/>
              <a:t>sitúa </a:t>
            </a:r>
            <a:r>
              <a:rPr lang="es-ES" dirty="0"/>
              <a:t>una lámpara tubular de mercurio utilizada como fuente de radiación ultravioleta. El </a:t>
            </a:r>
            <a:r>
              <a:rPr lang="es-ES" dirty="0" err="1"/>
              <a:t>fotocatalizador</a:t>
            </a:r>
            <a:r>
              <a:rPr lang="es-ES" dirty="0"/>
              <a:t> se suspende mediante agitación magnética en la solución de reactivo dentro de un contenedor y ambos compuestos se alimentan al reactor que contiene la lámpara UV mediante una bomba.</a:t>
            </a:r>
          </a:p>
        </p:txBody>
      </p:sp>
      <p:pic>
        <p:nvPicPr>
          <p:cNvPr id="8" name="7 Imagen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764704"/>
            <a:ext cx="7056784" cy="35437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8"/>
          </a:xfrm>
        </p:spPr>
        <p:txBody>
          <a:bodyPr>
            <a:normAutofit/>
          </a:bodyPr>
          <a:lstStyle/>
          <a:p>
            <a:r>
              <a:rPr lang="es-ES" sz="4000" b="1" dirty="0" smtClean="0"/>
              <a:t>VARIABLES CRÍTICAS DEL ENSAYO (1)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836712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las </a:t>
            </a:r>
            <a:r>
              <a:rPr lang="es-ES" sz="1500" dirty="0" smtClean="0"/>
              <a:t>variables a controlar en el ensayo catalítico son: </a:t>
            </a:r>
          </a:p>
          <a:p>
            <a:endParaRPr lang="es-ES" sz="1500" dirty="0"/>
          </a:p>
          <a:p>
            <a:pPr lvl="5"/>
            <a:r>
              <a:rPr lang="es-ES" sz="1500" dirty="0"/>
              <a:t>(1) Concentración del reactivo</a:t>
            </a:r>
          </a:p>
          <a:p>
            <a:pPr lvl="5"/>
            <a:r>
              <a:rPr lang="es-ES" sz="1500" dirty="0"/>
              <a:t>(2) concentración del catalizador </a:t>
            </a:r>
          </a:p>
          <a:p>
            <a:pPr lvl="5"/>
            <a:r>
              <a:rPr lang="es-ES" sz="1500" dirty="0"/>
              <a:t>(3) fuente de luz U.V. para la fotocatálisis con TiO</a:t>
            </a:r>
            <a:r>
              <a:rPr lang="es-ES" sz="1500" baseline="-25000" dirty="0"/>
              <a:t>2</a:t>
            </a:r>
            <a:endParaRPr lang="es-ES" sz="1500" dirty="0"/>
          </a:p>
          <a:p>
            <a:r>
              <a:rPr lang="es-ES" sz="1500" dirty="0"/>
              <a:t> 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51520" y="2204864"/>
            <a:ext cx="561662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5" algn="ctr"/>
            <a:r>
              <a:rPr lang="es-ES" sz="1700" b="1" dirty="0" smtClean="0"/>
              <a:t>(1) Concentración del reactivo</a:t>
            </a:r>
          </a:p>
          <a:p>
            <a:pPr algn="just"/>
            <a:endParaRPr lang="es-ES" sz="1700" dirty="0" smtClean="0"/>
          </a:p>
          <a:p>
            <a:pPr algn="just"/>
            <a:r>
              <a:rPr lang="es-ES" sz="1700" dirty="0"/>
              <a:t>L</a:t>
            </a:r>
            <a:r>
              <a:rPr lang="es-ES" sz="1700" dirty="0" smtClean="0"/>
              <a:t>a </a:t>
            </a:r>
            <a:r>
              <a:rPr lang="es-ES" sz="1700" dirty="0"/>
              <a:t>concentración del reactivo disminuye con el tiempo de reacción, sin embargo, </a:t>
            </a:r>
            <a:r>
              <a:rPr lang="es-ES" sz="1700" b="1" u="sng" dirty="0"/>
              <a:t>el tiempo de eliminación total se incrementa con el aumento en la concentración inicial </a:t>
            </a:r>
            <a:r>
              <a:rPr lang="es-ES" sz="1700" dirty="0"/>
              <a:t>del compuesto. </a:t>
            </a:r>
            <a:endParaRPr lang="es-ES" sz="1700" dirty="0" smtClean="0"/>
          </a:p>
          <a:p>
            <a:pPr algn="just"/>
            <a:r>
              <a:rPr lang="es-ES" sz="1700" dirty="0" smtClean="0"/>
              <a:t>Esto es debido a que el aumento </a:t>
            </a:r>
            <a:r>
              <a:rPr lang="es-ES" sz="1700" dirty="0"/>
              <a:t>de la concentración inicial </a:t>
            </a:r>
            <a:r>
              <a:rPr lang="es-ES" sz="1700" dirty="0" smtClean="0"/>
              <a:t>provoca </a:t>
            </a:r>
            <a:r>
              <a:rPr lang="es-ES" sz="1700" dirty="0"/>
              <a:t>que </a:t>
            </a:r>
            <a:r>
              <a:rPr lang="es-ES" sz="1700" b="1" u="sng" dirty="0"/>
              <a:t>más moléculas del reactivo sean adsorbidas sobre la superficie del TiO</a:t>
            </a:r>
            <a:r>
              <a:rPr lang="es-ES" sz="1700" b="1" u="sng" baseline="-25000" dirty="0"/>
              <a:t>2</a:t>
            </a:r>
            <a:r>
              <a:rPr lang="es-ES" sz="1700" b="1" u="sng" dirty="0"/>
              <a:t> </a:t>
            </a:r>
            <a:r>
              <a:rPr lang="es-ES" sz="1700" dirty="0"/>
              <a:t>y una gran cantidad de moléculas tiendan a reducir la generación de </a:t>
            </a:r>
            <a:r>
              <a:rPr lang="es-ES" sz="1700" i="1" dirty="0"/>
              <a:t>band-gaps</a:t>
            </a:r>
            <a:r>
              <a:rPr lang="es-ES" sz="1700" dirty="0"/>
              <a:t>. </a:t>
            </a:r>
            <a:endParaRPr lang="es-ES" sz="1700" dirty="0" smtClean="0"/>
          </a:p>
          <a:p>
            <a:pPr algn="just"/>
            <a:r>
              <a:rPr lang="es-ES" sz="1700" dirty="0" smtClean="0"/>
              <a:t>También</a:t>
            </a:r>
            <a:r>
              <a:rPr lang="es-ES" sz="1700" dirty="0"/>
              <a:t>, con el incremento en la concentración inicial, existe mayor probabilidad de que </a:t>
            </a:r>
            <a:r>
              <a:rPr lang="es-ES" sz="1700" b="1" u="sng" dirty="0"/>
              <a:t>una cantidad de radiación U.V. pueda ser adsorbida por las moléculas del reaccionante antes de que ésta pueda ser interceptada por las partículas del catalizador</a:t>
            </a:r>
            <a:r>
              <a:rPr lang="es-ES" sz="1700" dirty="0"/>
              <a:t>, conllevando a una disminución en la eficiencia del proceso</a:t>
            </a:r>
            <a:r>
              <a:rPr lang="es-ES" sz="1700" dirty="0" smtClean="0"/>
              <a:t>.</a:t>
            </a:r>
            <a:endParaRPr lang="es-ES" sz="1700" dirty="0"/>
          </a:p>
        </p:txBody>
      </p:sp>
      <p:pic>
        <p:nvPicPr>
          <p:cNvPr id="6" name="5 Imagen" descr="az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2852936"/>
            <a:ext cx="2627784" cy="3128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8"/>
          </a:xfrm>
        </p:spPr>
        <p:txBody>
          <a:bodyPr>
            <a:normAutofit/>
          </a:bodyPr>
          <a:lstStyle/>
          <a:p>
            <a:r>
              <a:rPr lang="es-ES" sz="4000" b="1" dirty="0" smtClean="0"/>
              <a:t>VARIABLES CRÍTICAS DEL ENSAYO (2)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836712"/>
            <a:ext cx="561662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5" algn="ctr"/>
            <a:r>
              <a:rPr lang="es-ES" sz="1700" b="1" dirty="0" smtClean="0"/>
              <a:t>(2) concentración del catalizador</a:t>
            </a:r>
          </a:p>
          <a:p>
            <a:pPr marL="0" lvl="5" algn="ctr"/>
            <a:endParaRPr lang="es-ES" sz="1700" dirty="0"/>
          </a:p>
          <a:p>
            <a:pPr marL="0" lvl="5" algn="just"/>
            <a:r>
              <a:rPr lang="es-ES" sz="1700" dirty="0" smtClean="0"/>
              <a:t>Los experimentos </a:t>
            </a:r>
            <a:r>
              <a:rPr lang="es-ES" sz="1700" dirty="0"/>
              <a:t>estudiados en la bibliografía muestran que </a:t>
            </a:r>
            <a:r>
              <a:rPr lang="es-ES" sz="1700" b="1" u="sng" dirty="0"/>
              <a:t>la eficiencia de la </a:t>
            </a:r>
            <a:r>
              <a:rPr lang="es-ES" sz="1700" b="1" u="sng" dirty="0" err="1"/>
              <a:t>fotodegradación</a:t>
            </a:r>
            <a:r>
              <a:rPr lang="es-ES" sz="1700" b="1" u="sng" dirty="0"/>
              <a:t> decrece con un aumento en la concentración del catalizador</a:t>
            </a:r>
            <a:r>
              <a:rPr lang="es-ES" sz="1700" dirty="0"/>
              <a:t>. </a:t>
            </a:r>
            <a:endParaRPr lang="es-ES" sz="1700" dirty="0" smtClean="0"/>
          </a:p>
          <a:p>
            <a:pPr marL="0" lvl="5" algn="just"/>
            <a:r>
              <a:rPr lang="es-ES" sz="1700" dirty="0" smtClean="0"/>
              <a:t>Como </a:t>
            </a:r>
            <a:r>
              <a:rPr lang="es-ES" sz="1700" dirty="0"/>
              <a:t>resultado del incremento en la concentración de catalizador, se genera una </a:t>
            </a:r>
            <a:r>
              <a:rPr lang="es-ES" sz="1700" b="1" u="sng" dirty="0"/>
              <a:t>turbidez en la suspensión </a:t>
            </a:r>
            <a:r>
              <a:rPr lang="es-ES" sz="1700" b="1" u="sng" dirty="0" smtClean="0"/>
              <a:t>reactivo-catalizador que </a:t>
            </a:r>
            <a:r>
              <a:rPr lang="es-ES" sz="1700" b="1" u="sng" dirty="0"/>
              <a:t>causa un decremento en la penetración de la luz </a:t>
            </a:r>
            <a:r>
              <a:rPr lang="es-ES" sz="1700" b="1" u="sng" dirty="0" smtClean="0"/>
              <a:t>UV </a:t>
            </a:r>
            <a:r>
              <a:rPr lang="es-ES" sz="1700" b="1" u="sng" dirty="0"/>
              <a:t>al sistema</a:t>
            </a:r>
            <a:r>
              <a:rPr lang="es-ES" sz="1700" dirty="0"/>
              <a:t>, </a:t>
            </a:r>
            <a:r>
              <a:rPr lang="es-ES" sz="1700" dirty="0" smtClean="0"/>
              <a:t>que genera </a:t>
            </a:r>
            <a:r>
              <a:rPr lang="es-ES" sz="1700" dirty="0"/>
              <a:t>una disminución </a:t>
            </a:r>
            <a:r>
              <a:rPr lang="es-ES" sz="1700" dirty="0" smtClean="0"/>
              <a:t>de </a:t>
            </a:r>
            <a:r>
              <a:rPr lang="es-ES" sz="1700" dirty="0"/>
              <a:t>la </a:t>
            </a:r>
            <a:r>
              <a:rPr lang="es-ES" sz="1700" dirty="0" smtClean="0"/>
              <a:t>actividad.</a:t>
            </a:r>
            <a:endParaRPr lang="es-ES" sz="17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3501008"/>
            <a:ext cx="5616624" cy="3144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5" algn="ctr"/>
            <a:r>
              <a:rPr lang="es-ES" sz="1700" b="1" dirty="0" smtClean="0"/>
              <a:t>(3) fuente de luz U.V. para la fotocatálisis con TiO</a:t>
            </a:r>
            <a:r>
              <a:rPr lang="es-ES" sz="1700" b="1" baseline="-25000" dirty="0" smtClean="0"/>
              <a:t>2</a:t>
            </a:r>
          </a:p>
          <a:p>
            <a:pPr marL="0" lvl="5" algn="ctr"/>
            <a:endParaRPr lang="es-ES" sz="1700" baseline="-25000" dirty="0"/>
          </a:p>
          <a:p>
            <a:pPr marL="0" lvl="5" algn="just"/>
            <a:r>
              <a:rPr lang="es-ES" sz="1700" dirty="0"/>
              <a:t>A</a:t>
            </a:r>
            <a:r>
              <a:rPr lang="es-ES" sz="1700" dirty="0" smtClean="0"/>
              <a:t>l </a:t>
            </a:r>
            <a:r>
              <a:rPr lang="es-ES" sz="1700" dirty="0"/>
              <a:t>realizar el estudio de la acción de la luz ultravioleta en el proceso, se puede concluir que </a:t>
            </a:r>
            <a:r>
              <a:rPr lang="es-ES" sz="1700" b="1" u="sng" dirty="0"/>
              <a:t>la luz UV artificial proporciona unos tiempos de reacción mayores que la UV solar</a:t>
            </a:r>
            <a:r>
              <a:rPr lang="es-ES" sz="1700" dirty="0"/>
              <a:t>. </a:t>
            </a:r>
            <a:endParaRPr lang="es-ES" sz="1700" dirty="0" smtClean="0"/>
          </a:p>
          <a:p>
            <a:pPr marL="0" lvl="5" algn="just"/>
            <a:r>
              <a:rPr lang="es-ES" sz="1700" dirty="0" smtClean="0"/>
              <a:t>La </a:t>
            </a:r>
            <a:r>
              <a:rPr lang="es-ES" sz="1700" dirty="0"/>
              <a:t>explicación a la diferencia en tiempos de degradación total entre el experimento realizado con luz U.V. artificial y el experimento realizado con luz U.V. solar puede radicar en </a:t>
            </a:r>
            <a:r>
              <a:rPr lang="es-ES" sz="1700" b="1" u="sng" dirty="0"/>
              <a:t>la intensidad de luz recibida por el catalizador, factor del cual dependen la generación de pares electrón-hueco </a:t>
            </a:r>
            <a:r>
              <a:rPr lang="es-ES" sz="1700" dirty="0"/>
              <a:t>y por tanto la eficiencia del catalizador usado. </a:t>
            </a:r>
          </a:p>
        </p:txBody>
      </p:sp>
      <p:pic>
        <p:nvPicPr>
          <p:cNvPr id="6" name="5 Imagen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1196752"/>
            <a:ext cx="2232248" cy="2016223"/>
          </a:xfrm>
          <a:prstGeom prst="rect">
            <a:avLst/>
          </a:prstGeom>
        </p:spPr>
      </p:pic>
      <p:pic>
        <p:nvPicPr>
          <p:cNvPr id="8" name="7 Imagen" descr="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3284984"/>
            <a:ext cx="1764390" cy="1540463"/>
          </a:xfrm>
          <a:prstGeom prst="rect">
            <a:avLst/>
          </a:prstGeom>
        </p:spPr>
      </p:pic>
      <p:pic>
        <p:nvPicPr>
          <p:cNvPr id="9" name="8 Imagen" descr="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941168"/>
            <a:ext cx="1897447" cy="16516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505</Words>
  <Application>Microsoft Office PowerPoint</Application>
  <PresentationFormat>Presentación en pantalla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REACCIONES QUÍMICAS As y MO</vt:lpstr>
      <vt:lpstr>ENSAYO CATALÍTICO</vt:lpstr>
      <vt:lpstr>VARIABLES CRÍTICAS DEL ENSAYO (1)</vt:lpstr>
      <vt:lpstr>VARIABLES CRÍTICAS DEL ENSAYO (2)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DANI PPT</dc:title>
  <dc:creator>Windows User</dc:creator>
  <cp:lastModifiedBy>Windows User</cp:lastModifiedBy>
  <cp:revision>9</cp:revision>
  <dcterms:created xsi:type="dcterms:W3CDTF">2013-04-17T12:32:22Z</dcterms:created>
  <dcterms:modified xsi:type="dcterms:W3CDTF">2013-04-22T16:59:39Z</dcterms:modified>
</cp:coreProperties>
</file>